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EE01A-8BD0-45C7-ACB8-06EBFA6C9A2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A1EE8C3-6C37-41F2-9069-2ED530B96751}">
      <dgm:prSet/>
      <dgm:spPr/>
      <dgm:t>
        <a:bodyPr/>
        <a:lstStyle/>
        <a:p>
          <a:r>
            <a:rPr lang="en-US"/>
            <a:t>Removed rows without UserID from visitor_log table</a:t>
          </a:r>
        </a:p>
      </dgm:t>
    </dgm:pt>
    <dgm:pt modelId="{1388D692-7161-4F34-90CB-C53F91BAFCA3}" type="parTrans" cxnId="{D0FEDF8C-BB0C-417B-B15C-A63AAB2C0FAB}">
      <dgm:prSet/>
      <dgm:spPr/>
      <dgm:t>
        <a:bodyPr/>
        <a:lstStyle/>
        <a:p>
          <a:endParaRPr lang="en-US"/>
        </a:p>
      </dgm:t>
    </dgm:pt>
    <dgm:pt modelId="{557FE479-7BB1-489A-B81F-E1584B8D34F9}" type="sibTrans" cxnId="{D0FEDF8C-BB0C-417B-B15C-A63AAB2C0FAB}">
      <dgm:prSet/>
      <dgm:spPr/>
      <dgm:t>
        <a:bodyPr/>
        <a:lstStyle/>
        <a:p>
          <a:endParaRPr lang="en-US"/>
        </a:p>
      </dgm:t>
    </dgm:pt>
    <dgm:pt modelId="{449AE13B-8DB4-4BFD-9BA3-29E5302BEF56}">
      <dgm:prSet/>
      <dgm:spPr/>
      <dgm:t>
        <a:bodyPr/>
        <a:lstStyle/>
        <a:p>
          <a:r>
            <a:rPr lang="en-US"/>
            <a:t>I used UserID Column to merge the 2 user_details table and visitor_logs table using left join.</a:t>
          </a:r>
        </a:p>
      </dgm:t>
    </dgm:pt>
    <dgm:pt modelId="{7B2B2A46-6719-4C0F-9668-C3E7C99D9892}" type="parTrans" cxnId="{6DC5BEDC-AD77-4CAD-8D22-926358B46E40}">
      <dgm:prSet/>
      <dgm:spPr/>
      <dgm:t>
        <a:bodyPr/>
        <a:lstStyle/>
        <a:p>
          <a:endParaRPr lang="en-US"/>
        </a:p>
      </dgm:t>
    </dgm:pt>
    <dgm:pt modelId="{4F6CF16C-8192-4BB8-B19F-E9E97BFBB2CE}" type="sibTrans" cxnId="{6DC5BEDC-AD77-4CAD-8D22-926358B46E40}">
      <dgm:prSet/>
      <dgm:spPr/>
      <dgm:t>
        <a:bodyPr/>
        <a:lstStyle/>
        <a:p>
          <a:endParaRPr lang="en-US"/>
        </a:p>
      </dgm:t>
    </dgm:pt>
    <dgm:pt modelId="{C00430AF-6A71-4C93-B7ED-2BA99BA3CB2B}" type="pres">
      <dgm:prSet presAssocID="{E9DEE01A-8BD0-45C7-ACB8-06EBFA6C9A2E}" presName="vert0" presStyleCnt="0">
        <dgm:presLayoutVars>
          <dgm:dir/>
          <dgm:animOne val="branch"/>
          <dgm:animLvl val="lvl"/>
        </dgm:presLayoutVars>
      </dgm:prSet>
      <dgm:spPr/>
    </dgm:pt>
    <dgm:pt modelId="{9E5C147C-55BE-42A4-80B6-E8EDA217622A}" type="pres">
      <dgm:prSet presAssocID="{6A1EE8C3-6C37-41F2-9069-2ED530B96751}" presName="thickLine" presStyleLbl="alignNode1" presStyleIdx="0" presStyleCnt="2"/>
      <dgm:spPr/>
    </dgm:pt>
    <dgm:pt modelId="{27604DC1-A6AD-4A36-9E79-7FBA5416AE52}" type="pres">
      <dgm:prSet presAssocID="{6A1EE8C3-6C37-41F2-9069-2ED530B96751}" presName="horz1" presStyleCnt="0"/>
      <dgm:spPr/>
    </dgm:pt>
    <dgm:pt modelId="{D8405DDA-EE3A-4155-83A1-905A5462B7B2}" type="pres">
      <dgm:prSet presAssocID="{6A1EE8C3-6C37-41F2-9069-2ED530B96751}" presName="tx1" presStyleLbl="revTx" presStyleIdx="0" presStyleCnt="2"/>
      <dgm:spPr/>
    </dgm:pt>
    <dgm:pt modelId="{C93FC356-D9EE-4A40-9DDA-946878350E3B}" type="pres">
      <dgm:prSet presAssocID="{6A1EE8C3-6C37-41F2-9069-2ED530B96751}" presName="vert1" presStyleCnt="0"/>
      <dgm:spPr/>
    </dgm:pt>
    <dgm:pt modelId="{892F926C-5C5F-45D9-A469-F801E735EB2F}" type="pres">
      <dgm:prSet presAssocID="{449AE13B-8DB4-4BFD-9BA3-29E5302BEF56}" presName="thickLine" presStyleLbl="alignNode1" presStyleIdx="1" presStyleCnt="2"/>
      <dgm:spPr/>
    </dgm:pt>
    <dgm:pt modelId="{F2AD4049-219A-4E05-805E-7A07CE4E66AE}" type="pres">
      <dgm:prSet presAssocID="{449AE13B-8DB4-4BFD-9BA3-29E5302BEF56}" presName="horz1" presStyleCnt="0"/>
      <dgm:spPr/>
    </dgm:pt>
    <dgm:pt modelId="{0A8BAB85-F3D4-4900-A4AC-EEFF82C63835}" type="pres">
      <dgm:prSet presAssocID="{449AE13B-8DB4-4BFD-9BA3-29E5302BEF56}" presName="tx1" presStyleLbl="revTx" presStyleIdx="1" presStyleCnt="2"/>
      <dgm:spPr/>
    </dgm:pt>
    <dgm:pt modelId="{6DF4F432-50BC-415E-A33B-DDF153328296}" type="pres">
      <dgm:prSet presAssocID="{449AE13B-8DB4-4BFD-9BA3-29E5302BEF56}" presName="vert1" presStyleCnt="0"/>
      <dgm:spPr/>
    </dgm:pt>
  </dgm:ptLst>
  <dgm:cxnLst>
    <dgm:cxn modelId="{14E4FF05-8FF4-4353-8131-5D2B063E711E}" type="presOf" srcId="{6A1EE8C3-6C37-41F2-9069-2ED530B96751}" destId="{D8405DDA-EE3A-4155-83A1-905A5462B7B2}" srcOrd="0" destOrd="0" presId="urn:microsoft.com/office/officeart/2008/layout/LinedList"/>
    <dgm:cxn modelId="{3C7E1C17-1C3A-439D-BECE-E8C5DFDF70E8}" type="presOf" srcId="{E9DEE01A-8BD0-45C7-ACB8-06EBFA6C9A2E}" destId="{C00430AF-6A71-4C93-B7ED-2BA99BA3CB2B}" srcOrd="0" destOrd="0" presId="urn:microsoft.com/office/officeart/2008/layout/LinedList"/>
    <dgm:cxn modelId="{D0FEDF8C-BB0C-417B-B15C-A63AAB2C0FAB}" srcId="{E9DEE01A-8BD0-45C7-ACB8-06EBFA6C9A2E}" destId="{6A1EE8C3-6C37-41F2-9069-2ED530B96751}" srcOrd="0" destOrd="0" parTransId="{1388D692-7161-4F34-90CB-C53F91BAFCA3}" sibTransId="{557FE479-7BB1-489A-B81F-E1584B8D34F9}"/>
    <dgm:cxn modelId="{6DC5BEDC-AD77-4CAD-8D22-926358B46E40}" srcId="{E9DEE01A-8BD0-45C7-ACB8-06EBFA6C9A2E}" destId="{449AE13B-8DB4-4BFD-9BA3-29E5302BEF56}" srcOrd="1" destOrd="0" parTransId="{7B2B2A46-6719-4C0F-9668-C3E7C99D9892}" sibTransId="{4F6CF16C-8192-4BB8-B19F-E9E97BFBB2CE}"/>
    <dgm:cxn modelId="{0A75CCE0-B736-4594-AB95-C8CF672695DB}" type="presOf" srcId="{449AE13B-8DB4-4BFD-9BA3-29E5302BEF56}" destId="{0A8BAB85-F3D4-4900-A4AC-EEFF82C63835}" srcOrd="0" destOrd="0" presId="urn:microsoft.com/office/officeart/2008/layout/LinedList"/>
    <dgm:cxn modelId="{63DC6140-8E42-497B-BB20-CE7FF650E8DF}" type="presParOf" srcId="{C00430AF-6A71-4C93-B7ED-2BA99BA3CB2B}" destId="{9E5C147C-55BE-42A4-80B6-E8EDA217622A}" srcOrd="0" destOrd="0" presId="urn:microsoft.com/office/officeart/2008/layout/LinedList"/>
    <dgm:cxn modelId="{F900C55D-A95C-4183-B6B5-B4E24FB59094}" type="presParOf" srcId="{C00430AF-6A71-4C93-B7ED-2BA99BA3CB2B}" destId="{27604DC1-A6AD-4A36-9E79-7FBA5416AE52}" srcOrd="1" destOrd="0" presId="urn:microsoft.com/office/officeart/2008/layout/LinedList"/>
    <dgm:cxn modelId="{2ED393F4-997F-4C7A-98F6-87A88A8F9FF0}" type="presParOf" srcId="{27604DC1-A6AD-4A36-9E79-7FBA5416AE52}" destId="{D8405DDA-EE3A-4155-83A1-905A5462B7B2}" srcOrd="0" destOrd="0" presId="urn:microsoft.com/office/officeart/2008/layout/LinedList"/>
    <dgm:cxn modelId="{7371937F-F9BE-4A78-81E9-F41284A2272A}" type="presParOf" srcId="{27604DC1-A6AD-4A36-9E79-7FBA5416AE52}" destId="{C93FC356-D9EE-4A40-9DDA-946878350E3B}" srcOrd="1" destOrd="0" presId="urn:microsoft.com/office/officeart/2008/layout/LinedList"/>
    <dgm:cxn modelId="{5CC748B1-688F-4DC0-AC46-EBBC8F953C84}" type="presParOf" srcId="{C00430AF-6A71-4C93-B7ED-2BA99BA3CB2B}" destId="{892F926C-5C5F-45D9-A469-F801E735EB2F}" srcOrd="2" destOrd="0" presId="urn:microsoft.com/office/officeart/2008/layout/LinedList"/>
    <dgm:cxn modelId="{AFBD77B2-73A6-4C65-99A9-1684A86C1D3A}" type="presParOf" srcId="{C00430AF-6A71-4C93-B7ED-2BA99BA3CB2B}" destId="{F2AD4049-219A-4E05-805E-7A07CE4E66AE}" srcOrd="3" destOrd="0" presId="urn:microsoft.com/office/officeart/2008/layout/LinedList"/>
    <dgm:cxn modelId="{39DDF2A6-5AC9-48FB-903E-B17E77D34AAC}" type="presParOf" srcId="{F2AD4049-219A-4E05-805E-7A07CE4E66AE}" destId="{0A8BAB85-F3D4-4900-A4AC-EEFF82C63835}" srcOrd="0" destOrd="0" presId="urn:microsoft.com/office/officeart/2008/layout/LinedList"/>
    <dgm:cxn modelId="{FCA33EE6-76BF-4BA7-BBE0-140A5302DE4D}" type="presParOf" srcId="{F2AD4049-219A-4E05-805E-7A07CE4E66AE}" destId="{6DF4F432-50BC-415E-A33B-DDF1533282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AB827-5261-4BD6-8C86-01845985CB8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26CECB-746F-4BD1-8C48-A7E3304BA113}">
      <dgm:prSet/>
      <dgm:spPr/>
      <dgm:t>
        <a:bodyPr/>
        <a:lstStyle/>
        <a:p>
          <a:r>
            <a:rPr lang="en-US"/>
            <a:t>I have replaced Nulls with Zero’s and Product101, where applicable</a:t>
          </a:r>
        </a:p>
      </dgm:t>
    </dgm:pt>
    <dgm:pt modelId="{8D77BADB-3440-4098-A02F-92DA410B86ED}" type="parTrans" cxnId="{DAF434B7-9C2E-409E-A2CB-460CCD34A9FC}">
      <dgm:prSet/>
      <dgm:spPr/>
      <dgm:t>
        <a:bodyPr/>
        <a:lstStyle/>
        <a:p>
          <a:endParaRPr lang="en-US"/>
        </a:p>
      </dgm:t>
    </dgm:pt>
    <dgm:pt modelId="{F5D3C0E2-ADAD-483D-80DE-97B8099A0359}" type="sibTrans" cxnId="{DAF434B7-9C2E-409E-A2CB-460CCD34A9FC}">
      <dgm:prSet/>
      <dgm:spPr/>
      <dgm:t>
        <a:bodyPr/>
        <a:lstStyle/>
        <a:p>
          <a:endParaRPr lang="en-US"/>
        </a:p>
      </dgm:t>
    </dgm:pt>
    <dgm:pt modelId="{3F4B28D0-1E43-4E13-97B2-89D15BF78C2A}">
      <dgm:prSet/>
      <dgm:spPr/>
      <dgm:t>
        <a:bodyPr/>
        <a:lstStyle/>
        <a:p>
          <a:r>
            <a:rPr lang="en-US"/>
            <a:t>Converted Final Values to int as per sample file.</a:t>
          </a:r>
        </a:p>
      </dgm:t>
    </dgm:pt>
    <dgm:pt modelId="{46525A06-B584-49DB-BC6C-58E7A5B86BB3}" type="parTrans" cxnId="{BBD5F8E5-2229-44A4-877C-B094C6920518}">
      <dgm:prSet/>
      <dgm:spPr/>
      <dgm:t>
        <a:bodyPr/>
        <a:lstStyle/>
        <a:p>
          <a:endParaRPr lang="en-US"/>
        </a:p>
      </dgm:t>
    </dgm:pt>
    <dgm:pt modelId="{F7CBDC51-0EC7-43A5-AA96-CE892B23A072}" type="sibTrans" cxnId="{BBD5F8E5-2229-44A4-877C-B094C6920518}">
      <dgm:prSet/>
      <dgm:spPr/>
      <dgm:t>
        <a:bodyPr/>
        <a:lstStyle/>
        <a:p>
          <a:endParaRPr lang="en-US"/>
        </a:p>
      </dgm:t>
    </dgm:pt>
    <dgm:pt modelId="{EE5AEB3A-05F3-4817-B9FE-92872A3BC604}">
      <dgm:prSet/>
      <dgm:spPr/>
      <dgm:t>
        <a:bodyPr/>
        <a:lstStyle/>
        <a:p>
          <a:r>
            <a:rPr lang="en-US" dirty="0"/>
            <a:t>Earlier I have used User Segment to group by for imputing modes for null values/ but changed it to use overall mode as it was giving better score.</a:t>
          </a:r>
        </a:p>
        <a:p>
          <a:r>
            <a:rPr lang="en-US" dirty="0"/>
            <a:t>Used Random values for Visit Time</a:t>
          </a:r>
        </a:p>
      </dgm:t>
    </dgm:pt>
    <dgm:pt modelId="{43A1AAD0-6849-4266-B36F-6B21A185D0A9}" type="parTrans" cxnId="{C148F62F-C651-4546-B0A6-62018AE1741E}">
      <dgm:prSet/>
      <dgm:spPr/>
      <dgm:t>
        <a:bodyPr/>
        <a:lstStyle/>
        <a:p>
          <a:endParaRPr lang="en-US"/>
        </a:p>
      </dgm:t>
    </dgm:pt>
    <dgm:pt modelId="{586AB086-0F1D-407F-9E7A-4CDBC89B4B26}" type="sibTrans" cxnId="{C148F62F-C651-4546-B0A6-62018AE1741E}">
      <dgm:prSet/>
      <dgm:spPr/>
      <dgm:t>
        <a:bodyPr/>
        <a:lstStyle/>
        <a:p>
          <a:endParaRPr lang="en-US"/>
        </a:p>
      </dgm:t>
    </dgm:pt>
    <dgm:pt modelId="{7342221D-C119-43F2-B9F5-CFF12F2D2D59}" type="pres">
      <dgm:prSet presAssocID="{EF4AB827-5261-4BD6-8C86-01845985CB8B}" presName="linear" presStyleCnt="0">
        <dgm:presLayoutVars>
          <dgm:animLvl val="lvl"/>
          <dgm:resizeHandles val="exact"/>
        </dgm:presLayoutVars>
      </dgm:prSet>
      <dgm:spPr/>
    </dgm:pt>
    <dgm:pt modelId="{2EDED57E-25CB-4E8D-B85A-DB2FC13ADC84}" type="pres">
      <dgm:prSet presAssocID="{3026CECB-746F-4BD1-8C48-A7E3304BA1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7911DA-1EA5-4186-8B1B-1AAA9CADA929}" type="pres">
      <dgm:prSet presAssocID="{F5D3C0E2-ADAD-483D-80DE-97B8099A0359}" presName="spacer" presStyleCnt="0"/>
      <dgm:spPr/>
    </dgm:pt>
    <dgm:pt modelId="{7DC7B327-7AF0-4CEA-B24C-DBCC75C8482C}" type="pres">
      <dgm:prSet presAssocID="{3F4B28D0-1E43-4E13-97B2-89D15BF78C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A80678-2FF0-4E42-9999-EC98CEE91A7A}" type="pres">
      <dgm:prSet presAssocID="{F7CBDC51-0EC7-43A5-AA96-CE892B23A072}" presName="spacer" presStyleCnt="0"/>
      <dgm:spPr/>
    </dgm:pt>
    <dgm:pt modelId="{94E3E0E3-9A6B-441E-95D4-D01DB1AA4306}" type="pres">
      <dgm:prSet presAssocID="{EE5AEB3A-05F3-4817-B9FE-92872A3BC6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036C0E-D6C8-4DDC-9D7F-CC41F129F34F}" type="presOf" srcId="{3026CECB-746F-4BD1-8C48-A7E3304BA113}" destId="{2EDED57E-25CB-4E8D-B85A-DB2FC13ADC84}" srcOrd="0" destOrd="0" presId="urn:microsoft.com/office/officeart/2005/8/layout/vList2"/>
    <dgm:cxn modelId="{D9AFE61A-94D7-4166-A97F-2B9F219AD52A}" type="presOf" srcId="{EF4AB827-5261-4BD6-8C86-01845985CB8B}" destId="{7342221D-C119-43F2-B9F5-CFF12F2D2D59}" srcOrd="0" destOrd="0" presId="urn:microsoft.com/office/officeart/2005/8/layout/vList2"/>
    <dgm:cxn modelId="{C148F62F-C651-4546-B0A6-62018AE1741E}" srcId="{EF4AB827-5261-4BD6-8C86-01845985CB8B}" destId="{EE5AEB3A-05F3-4817-B9FE-92872A3BC604}" srcOrd="2" destOrd="0" parTransId="{43A1AAD0-6849-4266-B36F-6B21A185D0A9}" sibTransId="{586AB086-0F1D-407F-9E7A-4CDBC89B4B26}"/>
    <dgm:cxn modelId="{E0709C4C-3C98-43B6-8780-CCA08E83EB76}" type="presOf" srcId="{EE5AEB3A-05F3-4817-B9FE-92872A3BC604}" destId="{94E3E0E3-9A6B-441E-95D4-D01DB1AA4306}" srcOrd="0" destOrd="0" presId="urn:microsoft.com/office/officeart/2005/8/layout/vList2"/>
    <dgm:cxn modelId="{DAF434B7-9C2E-409E-A2CB-460CCD34A9FC}" srcId="{EF4AB827-5261-4BD6-8C86-01845985CB8B}" destId="{3026CECB-746F-4BD1-8C48-A7E3304BA113}" srcOrd="0" destOrd="0" parTransId="{8D77BADB-3440-4098-A02F-92DA410B86ED}" sibTransId="{F5D3C0E2-ADAD-483D-80DE-97B8099A0359}"/>
    <dgm:cxn modelId="{B4C790C1-3B74-4FB4-B049-0FAA712791D4}" type="presOf" srcId="{3F4B28D0-1E43-4E13-97B2-89D15BF78C2A}" destId="{7DC7B327-7AF0-4CEA-B24C-DBCC75C8482C}" srcOrd="0" destOrd="0" presId="urn:microsoft.com/office/officeart/2005/8/layout/vList2"/>
    <dgm:cxn modelId="{BBD5F8E5-2229-44A4-877C-B094C6920518}" srcId="{EF4AB827-5261-4BD6-8C86-01845985CB8B}" destId="{3F4B28D0-1E43-4E13-97B2-89D15BF78C2A}" srcOrd="1" destOrd="0" parTransId="{46525A06-B584-49DB-BC6C-58E7A5B86BB3}" sibTransId="{F7CBDC51-0EC7-43A5-AA96-CE892B23A072}"/>
    <dgm:cxn modelId="{01351E39-A778-4704-AD98-08EC8EFBFF2F}" type="presParOf" srcId="{7342221D-C119-43F2-B9F5-CFF12F2D2D59}" destId="{2EDED57E-25CB-4E8D-B85A-DB2FC13ADC84}" srcOrd="0" destOrd="0" presId="urn:microsoft.com/office/officeart/2005/8/layout/vList2"/>
    <dgm:cxn modelId="{BE24224C-2205-452D-926E-655E1E8BB32A}" type="presParOf" srcId="{7342221D-C119-43F2-B9F5-CFF12F2D2D59}" destId="{207911DA-1EA5-4186-8B1B-1AAA9CADA929}" srcOrd="1" destOrd="0" presId="urn:microsoft.com/office/officeart/2005/8/layout/vList2"/>
    <dgm:cxn modelId="{173B7780-FB8F-458B-9AC0-945D88129D67}" type="presParOf" srcId="{7342221D-C119-43F2-B9F5-CFF12F2D2D59}" destId="{7DC7B327-7AF0-4CEA-B24C-DBCC75C8482C}" srcOrd="2" destOrd="0" presId="urn:microsoft.com/office/officeart/2005/8/layout/vList2"/>
    <dgm:cxn modelId="{10A04580-4FF3-4E03-905E-A775FE8F1A4D}" type="presParOf" srcId="{7342221D-C119-43F2-B9F5-CFF12F2D2D59}" destId="{0EA80678-2FF0-4E42-9999-EC98CEE91A7A}" srcOrd="3" destOrd="0" presId="urn:microsoft.com/office/officeart/2005/8/layout/vList2"/>
    <dgm:cxn modelId="{0F624008-265D-45D0-AF4A-B81236578476}" type="presParOf" srcId="{7342221D-C119-43F2-B9F5-CFF12F2D2D59}" destId="{94E3E0E3-9A6B-441E-95D4-D01DB1AA43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C147C-55BE-42A4-80B6-E8EDA217622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05DDA-EE3A-4155-83A1-905A5462B7B2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Removed rows without UserID from visitor_log table</a:t>
          </a:r>
        </a:p>
      </dsp:txBody>
      <dsp:txXfrm>
        <a:off x="0" y="0"/>
        <a:ext cx="6900512" cy="2768070"/>
      </dsp:txXfrm>
    </dsp:sp>
    <dsp:sp modelId="{892F926C-5C5F-45D9-A469-F801E735EB2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BAB85-F3D4-4900-A4AC-EEFF82C63835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I used UserID Column to merge the 2 user_details table and visitor_logs table using left join.</a:t>
          </a:r>
        </a:p>
      </dsp:txBody>
      <dsp:txXfrm>
        <a:off x="0" y="2768070"/>
        <a:ext cx="6900512" cy="2768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D57E-25CB-4E8D-B85A-DB2FC13ADC84}">
      <dsp:nvSpPr>
        <dsp:cNvPr id="0" name=""/>
        <dsp:cNvSpPr/>
      </dsp:nvSpPr>
      <dsp:spPr>
        <a:xfrm>
          <a:off x="0" y="39781"/>
          <a:ext cx="6253721" cy="16185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 have replaced Nulls with Zero’s and Product101, where applicable</a:t>
          </a:r>
        </a:p>
      </dsp:txBody>
      <dsp:txXfrm>
        <a:off x="79011" y="118792"/>
        <a:ext cx="6095699" cy="1460526"/>
      </dsp:txXfrm>
    </dsp:sp>
    <dsp:sp modelId="{7DC7B327-7AF0-4CEA-B24C-DBCC75C8482C}">
      <dsp:nvSpPr>
        <dsp:cNvPr id="0" name=""/>
        <dsp:cNvSpPr/>
      </dsp:nvSpPr>
      <dsp:spPr>
        <a:xfrm>
          <a:off x="0" y="1718810"/>
          <a:ext cx="6253721" cy="16185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Converted Final Values to int as per sample file.</a:t>
          </a:r>
        </a:p>
      </dsp:txBody>
      <dsp:txXfrm>
        <a:off x="79011" y="1797821"/>
        <a:ext cx="6095699" cy="1460526"/>
      </dsp:txXfrm>
    </dsp:sp>
    <dsp:sp modelId="{94E3E0E3-9A6B-441E-95D4-D01DB1AA4306}">
      <dsp:nvSpPr>
        <dsp:cNvPr id="0" name=""/>
        <dsp:cNvSpPr/>
      </dsp:nvSpPr>
      <dsp:spPr>
        <a:xfrm>
          <a:off x="0" y="3397839"/>
          <a:ext cx="6253721" cy="161854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Earlier I have used User Segment to group by for imputing modes for null values/ but changed it to use overall mode as it was giving better score.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Used Random values for Visit Time</a:t>
          </a:r>
        </a:p>
      </dsp:txBody>
      <dsp:txXfrm>
        <a:off x="79011" y="3476850"/>
        <a:ext cx="6095699" cy="1460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B5B2-F315-4AAD-A799-1BEBDFF4F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A0444-CC17-46D2-87BB-9925352B4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71CCB-44B0-4C4F-B0EA-957A9372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A24F-2E7E-46A3-B585-B33BFD0F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6E1C8-C6A3-43E8-BD37-93C7B2C9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42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7D4-814A-48CA-BBB1-AD721428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CAFE9-4803-4A89-87EE-D8FD35D0B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B3F4-095A-454B-9DB5-91E1CCAD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09E5C-CBB1-41AA-81A0-1670B0B0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60206-05EC-40AE-895E-4DA7062F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05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4E8E9-C1DF-4CF0-A1DE-42AE3610F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437BB-126E-4B59-B71B-A8835433F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2487-05C4-49A4-A56B-A109397C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18E18-812C-4BDC-BBC9-44AD8EB3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0844-7174-4D4E-817D-C5EFCF7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F2DD-900B-400C-94DA-6DDAF679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142D-E138-4CA3-AB5A-9BED4B9B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35BA-1833-4B1F-8003-B5D2841E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17B34-621E-44B3-BF90-E0F1E082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F6DFF-B3C6-48FC-9FA5-5A869783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16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704F-1998-4B0C-9E6C-C02396C1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4D795-9E3B-4C04-AE59-28B9B3999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1BBF3-05C2-4ADB-96A8-A02A6260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13DC-D915-487F-9C80-7027A23A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572A-FACB-4143-8C4E-23994A3F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77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2CEA-539E-4FB6-BAC8-1DD8F780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1EAF-DD32-407C-BB96-42E20B5CE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BE812-8339-412C-805B-E76868E34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08D5-0D27-489E-894B-8914CC76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F5EEB-BFAF-4BA8-B26D-7C06937D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9CB5-CA63-4A46-A1DD-91001DE8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99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F991-12E3-44AF-BECC-BD900DD2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2BEB7-8810-4796-B3FD-282A4A863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71476-77A8-42FF-A925-21E73FF72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67FAB-42E2-48B0-90A1-2198B3FA7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4533DF-6E7A-4B9F-9F9F-E7F48D912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0F115-EC69-48B5-9D04-3222CCFA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3E4D0-6137-41BB-B497-FAC60FAE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AAD92-C87E-431E-B843-43777E77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86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BF7C-74E6-4C0B-A986-DD86D5D5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E8AD4-AE03-44F3-A300-36D751D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9BA26-7DDD-4859-A17D-FBC58DE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47FA6-BBFA-440C-846A-0E60E55E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62BF8-6C1A-4E83-8E4B-DD792F5B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63DA9-0EEC-4E30-815C-EB07D3DB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C144B-8019-43A6-8951-3BE4681D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1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BD00-3E40-4D5C-A150-AE4149E9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F243-15BA-4750-A2AA-CE5E9BBE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0F591-89E6-4FDF-9282-872620EFB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B622D-6F49-4663-A6C1-87B653E7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CE377-AD74-454D-8A0B-2D20531E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A73B8-0777-42F2-A6EE-8B56BD4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07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AEDE-EA86-4F0F-A22B-904D0863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2D9D1E-FF42-4662-A42E-BAB2DA235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5DA18-5E80-4CA3-91BB-738516416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22FD3-E364-441D-A1D2-F173F833C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A5617-841A-4D72-8E79-D5739579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0F005-A30C-41CC-83F9-A1C23BC8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98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690B5-1783-4489-BAD0-DEB739D4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E838-DC15-4342-8BE0-EE9C84FD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4048-3E21-4230-9318-209B2C1ED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0341C-8B4F-431B-8657-6064658C9ACC}" type="datetimeFigureOut">
              <a:rPr lang="en-IN" smtClean="0"/>
              <a:t>05-07-2021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2500B-2F3E-4F56-A9ED-B32971B38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ABC59-00D2-4792-98EB-862968AAF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7F5D5-011F-4169-A4C4-956770D781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69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D999C0-86D4-4B12-8896-C26031FFA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b="17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8F93B-9165-408E-9302-326B3713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Handling Date Time Columns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C9C017-C8A3-4AB1-AD15-85A6AAE9D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240" y="2427541"/>
            <a:ext cx="1080442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1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470F5-EA6B-4925-A0BD-2C52A125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4330447"/>
            <a:ext cx="9628188" cy="6492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D7FA70-F7E7-4871-9931-47A0D006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113" y="1063119"/>
            <a:ext cx="9628188" cy="29511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2696B-96DD-49E3-9BE2-9166E943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Treating Multiple Date Time Formats in “Visit Date”.</a:t>
            </a:r>
          </a:p>
        </p:txBody>
      </p:sp>
    </p:spTree>
    <p:extLst>
      <p:ext uri="{BB962C8B-B14F-4D97-AF65-F5344CB8AC3E}">
        <p14:creationId xmlns:p14="http://schemas.microsoft.com/office/powerpoint/2010/main" val="352871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6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CF5F6-0B6B-4D95-B95E-97DD7227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638" y="960438"/>
            <a:ext cx="7096125" cy="4295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0C5BB-8618-41A8-9901-CB50B06C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8" y="5316538"/>
            <a:ext cx="7096125" cy="57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40D55-099A-4887-A86D-4B10CB9F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Input Features Table</a:t>
            </a:r>
          </a:p>
        </p:txBody>
      </p:sp>
    </p:spTree>
    <p:extLst>
      <p:ext uri="{BB962C8B-B14F-4D97-AF65-F5344CB8AC3E}">
        <p14:creationId xmlns:p14="http://schemas.microsoft.com/office/powerpoint/2010/main" val="340437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8F31F-FED0-4227-A957-A1DC7DA1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05664-88DE-4ED3-87FE-C28510C1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i="0">
                <a:effectLst/>
              </a:rPr>
              <a:t>4. No_of_days_Visited_7_Days: How many days a user was active on platform in the last 7 days.</a:t>
            </a:r>
            <a:br>
              <a:rPr lang="en-US" sz="3100" b="1" i="0">
                <a:effectLst/>
              </a:rPr>
            </a:br>
            <a:endParaRPr lang="en-US" sz="310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4F62C-178A-401D-A8F1-0394AD07C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09" y="2642616"/>
            <a:ext cx="5610277" cy="3605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147DE-61ED-4E4C-9C35-FD03EC6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53" y="2454993"/>
            <a:ext cx="8300148" cy="26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2D4FDB-5248-4DA6-BD5A-DF33AE87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5" y="340468"/>
            <a:ext cx="6382208" cy="6303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81E34-E321-4DC2-BB23-E50260FA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36" y="3321996"/>
            <a:ext cx="5291667" cy="142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F94F3-D3BA-49F8-A8DD-1C4BE0BD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36" y="4920979"/>
            <a:ext cx="556746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4100-B4C0-4E83-A296-0A4866DC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40080"/>
            <a:ext cx="3739894" cy="5613236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6. Most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Viewed product_15_Days:</a:t>
            </a:r>
            <a:endParaRPr lang="en-IN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6D17-0C73-4706-8691-B280EACA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1900"/>
              <a:t># Created Dataframe for &lt;=15 Days and Activity type - Page Loads</a:t>
            </a:r>
          </a:p>
          <a:p>
            <a:endParaRPr lang="en-US" sz="1900"/>
          </a:p>
          <a:p>
            <a:r>
              <a:rPr lang="en-US" sz="1900"/>
              <a:t>df_15_page_loads=df[df['Days_Since_Visit']&lt;=15][df['Activity’]==  'PAGELOAD’]</a:t>
            </a:r>
          </a:p>
          <a:p>
            <a:endParaRPr lang="en-US" sz="1900"/>
          </a:p>
          <a:p>
            <a:r>
              <a:rPr lang="en-US" sz="1900"/>
              <a:t>Sorted Based on Visit DateTime, so gthat in case of draw, recent one is picked by ‘max’ function	</a:t>
            </a:r>
            <a:endParaRPr lang="en-IN" sz="1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D92FB-25B4-4B0F-87D0-59522D8B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91201"/>
            <a:ext cx="6894236" cy="19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EE01-CBFD-411E-A770-5342CC5D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07534" cy="1997202"/>
          </a:xfrm>
        </p:spPr>
        <p:txBody>
          <a:bodyPr>
            <a:normAutofit/>
          </a:bodyPr>
          <a:lstStyle/>
          <a:p>
            <a:r>
              <a:rPr lang="en-US" sz="2100" b="1" dirty="0"/>
              <a:t>7. </a:t>
            </a:r>
            <a:r>
              <a:rPr lang="en-US" sz="2100" b="1" dirty="0" err="1"/>
              <a:t>Recently_Viewed_Product</a:t>
            </a:r>
            <a:r>
              <a:rPr lang="en-US" sz="2100" b="1" dirty="0"/>
              <a:t>: Most recently viewed (page loads) product by the user</a:t>
            </a:r>
            <a:endParaRPr lang="en-IN" sz="21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DA6C-C9BD-4A9B-B53A-570BD98E9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14" y="293342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Sorted</a:t>
            </a:r>
          </a:p>
          <a:p>
            <a:r>
              <a:rPr lang="en-US" sz="2000" dirty="0"/>
              <a:t>Filtered by Activity</a:t>
            </a:r>
          </a:p>
          <a:p>
            <a:r>
              <a:rPr lang="en-US" sz="2000" dirty="0"/>
              <a:t>Created required elements as g</a:t>
            </a:r>
          </a:p>
          <a:p>
            <a:r>
              <a:rPr lang="en-US" sz="2000" dirty="0"/>
              <a:t>Mapped Based on </a:t>
            </a:r>
            <a:r>
              <a:rPr lang="en-US" sz="2000" dirty="0" err="1"/>
              <a:t>UserID</a:t>
            </a:r>
            <a:endParaRPr lang="en-US" sz="2000" dirty="0"/>
          </a:p>
          <a:p>
            <a:endParaRPr lang="en-IN" sz="2000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A739D-C5F6-49E8-A3A5-1F5BF297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449236"/>
            <a:ext cx="6019331" cy="1956282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2496C1-5748-41FF-B15C-ED7748E9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4826130"/>
            <a:ext cx="5867908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AD77-39F3-46BF-85BD-529A4B59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2300" b="1" i="0" dirty="0">
                <a:solidFill>
                  <a:schemeClr val="bg1"/>
                </a:solidFill>
                <a:effectLst/>
                <a:latin typeface="Helvetica Neue"/>
              </a:rPr>
              <a:t>8. Pageloads_last_7_days : Count of Page loads in the last 7 days by the user</a:t>
            </a:r>
            <a:br>
              <a:rPr lang="en-US" sz="2300" b="1" i="0" dirty="0">
                <a:solidFill>
                  <a:schemeClr val="bg1"/>
                </a:solidFill>
                <a:effectLst/>
                <a:latin typeface="Helvetica Neue"/>
              </a:rPr>
            </a:br>
            <a:endParaRPr lang="en-IN" sz="23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B7A6-AE92-428E-837B-3A1947CB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300" b="1" dirty="0">
                <a:solidFill>
                  <a:prstClr val="white"/>
                </a:solidFill>
                <a:latin typeface="Helvetica Neue"/>
                <a:ea typeface="+mj-ea"/>
                <a:cs typeface="+mj-cs"/>
              </a:rPr>
              <a:t>Same approach for 9, Clicks _last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/>
                <a:ea typeface="+mj-ea"/>
                <a:cs typeface="+mj-cs"/>
              </a:rPr>
              <a:t>_7_days 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FE576-D268-45D7-8A8A-B3CE4C0F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82" y="5080641"/>
            <a:ext cx="7099787" cy="1612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95CDB-FE98-47E8-A11D-A75BC10BB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31" y="2425220"/>
            <a:ext cx="7275134" cy="2655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CE3D6-B84F-4790-9DAD-C90ACB413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004" y="6426818"/>
            <a:ext cx="4808637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E25CE-E148-4594-98AF-2F8720C3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Finalized Output and Saved as CSV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60AE97-2555-44DF-960D-2364B9DC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8" y="2791967"/>
            <a:ext cx="11692923" cy="29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5502C-BD78-4BCC-8ED4-1E63FD85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2500" b="1">
                <a:solidFill>
                  <a:srgbClr val="FFFFFF"/>
                </a:solidFill>
              </a:rPr>
              <a:t>JOB-A-THON – 2021</a:t>
            </a:r>
            <a:br>
              <a:rPr lang="en-US" sz="2500" b="1">
                <a:solidFill>
                  <a:srgbClr val="FFFFFF"/>
                </a:solidFill>
              </a:rPr>
            </a:br>
            <a:r>
              <a:rPr lang="en-IN" sz="2500" b="1" i="0">
                <a:solidFill>
                  <a:srgbClr val="FFFFFF"/>
                </a:solidFill>
                <a:effectLst/>
                <a:latin typeface="Helvetica Neue"/>
              </a:rPr>
              <a:t>Marketplace Feature</a:t>
            </a:r>
            <a:br>
              <a:rPr lang="en-IN" sz="2500" b="1" i="0">
                <a:solidFill>
                  <a:srgbClr val="FFFFFF"/>
                </a:solidFill>
                <a:effectLst/>
                <a:latin typeface="Helvetica Neue"/>
              </a:rPr>
            </a:br>
            <a:r>
              <a:rPr lang="en-IN" sz="2500" b="1" i="0">
                <a:solidFill>
                  <a:srgbClr val="FFFFFF"/>
                </a:solidFill>
                <a:effectLst/>
                <a:latin typeface="Helvetica Neue"/>
              </a:rPr>
              <a:t>Data Engineering (Used Python)</a:t>
            </a:r>
            <a:endParaRPr lang="en-IN" sz="25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269F9-D102-41F6-AFAC-1A3F3E348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146" y="5379396"/>
            <a:ext cx="3900790" cy="1270775"/>
          </a:xfrm>
        </p:spPr>
        <p:txBody>
          <a:bodyPr anchor="ctr">
            <a:norm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</a:rPr>
              <a:t>Kumar Gourabh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kumargourabh94@gmail.com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8130803199</a:t>
            </a:r>
            <a:endParaRPr lang="en-IN" sz="1600" dirty="0">
              <a:solidFill>
                <a:srgbClr val="FFFFFF"/>
              </a:solidFill>
            </a:endParaRP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D35DB09-ACBF-4D10-806A-C445C568A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2113878" y="381405"/>
            <a:ext cx="8056862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ACC674-F654-4E56-9B7B-567BB147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Notes</a:t>
            </a:r>
            <a:endParaRPr lang="en-IN" sz="480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938A901-51C6-455F-BD90-8E179AD890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9128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2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F2C37-066F-404C-ADB2-852AF379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b="0" i="0">
                <a:solidFill>
                  <a:srgbClr val="FFFFFF"/>
                </a:solidFill>
                <a:effectLst/>
                <a:latin typeface="Helvetica Neue"/>
              </a:rPr>
              <a:t>Given Problem: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01840A-7BF5-4423-A03F-C593DAFD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endParaRPr lang="en-US"/>
          </a:p>
          <a:p>
            <a:r>
              <a:rPr lang="en-US"/>
              <a:t>Being part of the data engineering team, we are expected to “Develop input features” for the efficient marketing model given the Visitor log data and User Data.</a:t>
            </a:r>
          </a:p>
          <a:p>
            <a:endParaRPr lang="en-US"/>
          </a:p>
          <a:p>
            <a:r>
              <a:rPr lang="en-US"/>
              <a:t>In the current case, we are supposed to generate an input feature set as on 28-May-2018. </a:t>
            </a:r>
          </a:p>
          <a:p>
            <a:endParaRPr lang="en-US"/>
          </a:p>
          <a:p>
            <a:r>
              <a:rPr lang="en-US"/>
              <a:t>This will be used by The Data Science Team to Model Marketing Predictions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37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AB7EE-5388-4624-8233-CB4EF9A89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29" r="-3" b="20229"/>
          <a:stretch/>
        </p:blipFill>
        <p:spPr>
          <a:xfrm>
            <a:off x="11236" y="2976665"/>
            <a:ext cx="3852264" cy="2558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045E1-4114-4284-BB94-E0810ABF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78" y="2654064"/>
            <a:ext cx="7926086" cy="2880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571D48-3C4E-468F-97E1-08701DD2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500" b="1" i="0">
                <a:solidFill>
                  <a:srgbClr val="FFFFFF"/>
                </a:solidFill>
                <a:effectLst/>
              </a:rPr>
              <a:t>Loaded given datasets – User Details and Product Details</a:t>
            </a:r>
            <a:br>
              <a:rPr lang="en-US" sz="2500" b="1" i="0">
                <a:solidFill>
                  <a:srgbClr val="FFFFFF"/>
                </a:solidFill>
                <a:effectLst/>
              </a:rPr>
            </a:br>
            <a:endParaRPr lang="en-US" sz="2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7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EFFD-20D1-4BDF-A9C8-D6211927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Desired Output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EF25F-EE1F-4C55-978E-B224E0EFD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301" y="1628557"/>
            <a:ext cx="11293813" cy="47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38587-56FF-4651-BA1E-298BF301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296D-42ED-4153-B30C-736A11009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25C0F4"/>
                </a:solidFill>
                <a:latin typeface="+mn-lt"/>
                <a:ea typeface="+mn-ea"/>
                <a:cs typeface="+mn-cs"/>
              </a:rPr>
              <a:t>Wanted to impute missing User IDs using Web Client IDs but couldn’t find new values.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540FBF3-A400-4C4E-8ACE-F4D3FDD0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6" y="2298654"/>
            <a:ext cx="9795751" cy="448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1555F-5871-4E45-BAA6-4C2AB582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Steps</a:t>
            </a:r>
            <a:endParaRPr lang="en-IN" sz="540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B709483-4B4C-4539-9845-07EB935DA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059455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258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4F0FC-7D2D-4640-82B1-CBCD6279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Conversion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36B13-1932-4584-99DA-E81E39E5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645" y="2427541"/>
            <a:ext cx="850561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2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24C5D-561D-4B74-A331-0BED39066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179" y="1755473"/>
            <a:ext cx="3408383" cy="332881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D08FC-D921-4F53-9DFB-0755462A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88" y="1796064"/>
            <a:ext cx="4174549" cy="3264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D1369-E50C-40C5-A4B9-A07A6C1A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8" y="5175173"/>
            <a:ext cx="11244795" cy="1173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36CDC-3114-4D48-BF0C-AC5B1728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Treating and Imputing Null Values</a:t>
            </a:r>
          </a:p>
        </p:txBody>
      </p:sp>
    </p:spTree>
    <p:extLst>
      <p:ext uri="{BB962C8B-B14F-4D97-AF65-F5344CB8AC3E}">
        <p14:creationId xmlns:p14="http://schemas.microsoft.com/office/powerpoint/2010/main" val="56775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409</Words>
  <Application>Microsoft Office PowerPoint</Application>
  <PresentationFormat>Widescreen</PresentationFormat>
  <Paragraphs>43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Office Theme</vt:lpstr>
      <vt:lpstr>PowerPoint Presentation</vt:lpstr>
      <vt:lpstr>JOB-A-THON – 2021 Marketplace Feature Data Engineering (Used Python)</vt:lpstr>
      <vt:lpstr>Given Problem:</vt:lpstr>
      <vt:lpstr>Loaded given datasets – User Details and Product Details </vt:lpstr>
      <vt:lpstr>Desired Output Table</vt:lpstr>
      <vt:lpstr>Data Cleaning &amp; Preprocessing</vt:lpstr>
      <vt:lpstr>Steps</vt:lpstr>
      <vt:lpstr>Case Conversion</vt:lpstr>
      <vt:lpstr>Treating and Imputing Null Values</vt:lpstr>
      <vt:lpstr>Handling Date Time Columns</vt:lpstr>
      <vt:lpstr>Treating Multiple Date Time Formats in “Visit Date”.</vt:lpstr>
      <vt:lpstr>Creating Input Features Table</vt:lpstr>
      <vt:lpstr>PowerPoint Presentation</vt:lpstr>
      <vt:lpstr>4. No_of_days_Visited_7_Days: How many days a user was active on platform in the last 7 days. </vt:lpstr>
      <vt:lpstr>PowerPoint Presentation</vt:lpstr>
      <vt:lpstr>6. Most Viewed product_15_Days:</vt:lpstr>
      <vt:lpstr>7. Recently_Viewed_Product: Most recently viewed (page loads) product by the user</vt:lpstr>
      <vt:lpstr>8. Pageloads_last_7_days : Count of Page loads in the last 7 days by the user </vt:lpstr>
      <vt:lpstr>Finalized Output and Saved as CSV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JOB-A-THON – 2021 Marketplace Feature Data Engineering</dc:title>
  <dc:creator>Kumar Gourabh</dc:creator>
  <cp:lastModifiedBy>Kumar Gourabh</cp:lastModifiedBy>
  <cp:revision>10</cp:revision>
  <dcterms:created xsi:type="dcterms:W3CDTF">2021-06-27T21:24:28Z</dcterms:created>
  <dcterms:modified xsi:type="dcterms:W3CDTF">2021-07-04T19:29:19Z</dcterms:modified>
</cp:coreProperties>
</file>